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5143500" cx="9144000"/>
  <p:notesSz cx="6858000" cy="9144000"/>
  <p:embeddedFontLst>
    <p:embeddedFont>
      <p:font typeface="Robo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Roboto-regular.fntdata"/><Relationship Id="rId25" Type="http://schemas.openxmlformats.org/officeDocument/2006/relationships/slide" Target="slides/slide19.xml"/><Relationship Id="rId28" Type="http://schemas.openxmlformats.org/officeDocument/2006/relationships/font" Target="fonts/Roboto-italic.fntdata"/><Relationship Id="rId27" Type="http://schemas.openxmlformats.org/officeDocument/2006/relationships/font" Target="fonts/Roboto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Robo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575256f534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575256f534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c00cdbc865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c00cdbc86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59fa1202e7_1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59fa1202e7_1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59fa1202e7_1_4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59fa1202e7_1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c00cdbc865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c00cdbc865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59fa1202e7_1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59fa1202e7_1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c00cdbc865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c00cdbc865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c00cdbc865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c00cdbc865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c00cdbc865_1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c00cdbc865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9fa1202e7_1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9fa1202e7_1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9fa1202e7_1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9fa1202e7_1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9fa1202e7_1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9fa1202e7_1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9fa1202e7_1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9fa1202e7_1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9fa1202e7_1_3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9fa1202e7_1_3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c00cdbc86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c00cdbc86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c00cdbc86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c00cdbc86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c00cdbc86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c00cdbc86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c00cdbc865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c00cdbc865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1" name="Google Shape;71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7" name="Google Shape;87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8" name="Google Shape;88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02" name="Google Shape;102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7" name="Google Shape;107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8" name="Google Shape;108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9" name="Google Shape;109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14" name="Google Shape;114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6" name="Google Shape;66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github.com/muth0mi/Android254-Jetpack-Compose" TargetMode="External"/><Relationship Id="rId4" Type="http://schemas.openxmlformats.org/officeDocument/2006/relationships/hyperlink" Target="https://github.com/android/compose-samples" TargetMode="External"/><Relationship Id="rId5" Type="http://schemas.openxmlformats.org/officeDocument/2006/relationships/hyperlink" Target="https://twitter.com/ChrisBane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Jetpack Compose</a:t>
            </a:r>
            <a:endParaRPr/>
          </a:p>
        </p:txBody>
      </p:sp>
      <p:sp>
        <p:nvSpPr>
          <p:cNvPr id="126" name="Google Shape;126;p25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20th February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Android254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"/>
          <p:cNvSpPr txBox="1"/>
          <p:nvPr/>
        </p:nvSpPr>
        <p:spPr>
          <a:xfrm>
            <a:off x="0" y="2178000"/>
            <a:ext cx="91440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/>
              <a:t>CHALLENGES</a:t>
            </a:r>
            <a:endParaRPr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5"/>
          <p:cNvSpPr txBox="1"/>
          <p:nvPr/>
        </p:nvSpPr>
        <p:spPr>
          <a:xfrm>
            <a:off x="460950" y="700750"/>
            <a:ext cx="8222100" cy="40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700"/>
              <a:buFont typeface="Roboto"/>
              <a:buChar char="●"/>
            </a:pPr>
            <a:r>
              <a:rPr b="1" lang="ja" sz="27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DI is Still Meh</a:t>
            </a:r>
            <a:endParaRPr b="1" sz="27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700"/>
              <a:buFont typeface="Roboto"/>
              <a:buChar char="●"/>
            </a:pPr>
            <a:r>
              <a:rPr b="1" lang="ja" sz="27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Rapid Iteration &amp; Breaking Changes</a:t>
            </a:r>
            <a:endParaRPr b="1" sz="27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700"/>
              <a:buFont typeface="Roboto"/>
              <a:buChar char="●"/>
            </a:pPr>
            <a:r>
              <a:rPr b="1" lang="ja" sz="27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Missing Elements (Viewpager, Grid System)</a:t>
            </a:r>
            <a:endParaRPr b="1" sz="27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700"/>
              <a:buFont typeface="Roboto"/>
              <a:buChar char="●"/>
            </a:pPr>
            <a:r>
              <a:rPr b="1" lang="ja" sz="27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Switching From View System</a:t>
            </a:r>
            <a:endParaRPr b="1" sz="27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Tooling And Library Support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7"/>
          <p:cNvSpPr txBox="1"/>
          <p:nvPr/>
        </p:nvSpPr>
        <p:spPr>
          <a:xfrm>
            <a:off x="0" y="0"/>
            <a:ext cx="9144000" cy="4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0" lIns="360000" spcFirstLastPara="1" rIns="360000" wrap="square" tIns="180000">
            <a:no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val navController = rememberNavController()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NavHost(navController, startDestination ="/") {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       	composable(</a:t>
            </a:r>
            <a:r>
              <a:rPr lang="ja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"/"</a:t>
            </a: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) { HomeScreen(navController) }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       	composable(</a:t>
            </a:r>
            <a:r>
              <a:rPr lang="ja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"/feed"</a:t>
            </a: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) { FeedScreen(navController) }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       	composable(</a:t>
            </a:r>
            <a:r>
              <a:rPr lang="ja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"/sessions"</a:t>
            </a: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) { SessionsScreen(navController) }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       	composable(</a:t>
            </a:r>
            <a:r>
              <a:rPr lang="ja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"/about"</a:t>
            </a: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) { AboutScreen(navController) }</a:t>
            </a: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    	}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@Composable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fun </a:t>
            </a: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HomeScreen(navController){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	IconButton(onClick={navController.navigate(</a:t>
            </a:r>
            <a:r>
              <a:rPr lang="ja">
                <a:solidFill>
                  <a:srgbClr val="BF9000"/>
                </a:solidFill>
                <a:latin typeface="Consolas"/>
                <a:ea typeface="Consolas"/>
                <a:cs typeface="Consolas"/>
                <a:sym typeface="Consolas"/>
              </a:rPr>
              <a:t>“/feed”</a:t>
            </a: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)}){Icon(NewsIcon)}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	IconButton(onClick={navController.navigateUp()}){Icon(ArrowUpIcon)}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5" name="Google Shape;195;p37"/>
          <p:cNvSpPr txBox="1"/>
          <p:nvPr>
            <p:ph idx="1" type="body"/>
          </p:nvPr>
        </p:nvSpPr>
        <p:spPr>
          <a:xfrm>
            <a:off x="57150" y="4696825"/>
            <a:ext cx="19401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1900"/>
              <a:t>NAVIGATION</a:t>
            </a:r>
            <a:r>
              <a:rPr b="1" lang="ja" sz="1900"/>
              <a:t> </a:t>
            </a:r>
            <a:endParaRPr b="1" sz="1900"/>
          </a:p>
        </p:txBody>
      </p:sp>
      <p:sp>
        <p:nvSpPr>
          <p:cNvPr id="196" name="Google Shape;196;p37"/>
          <p:cNvSpPr txBox="1"/>
          <p:nvPr>
            <p:ph idx="1" type="body"/>
          </p:nvPr>
        </p:nvSpPr>
        <p:spPr>
          <a:xfrm>
            <a:off x="1625050" y="4696825"/>
            <a:ext cx="72045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ja" sz="1300"/>
              <a:t>*    Good old navigation systems works just fine. But then you</a:t>
            </a:r>
            <a:endParaRPr i="1" sz="13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ja" sz="1300"/>
              <a:t> would leverage your fragment destinations to host composables</a:t>
            </a:r>
            <a:endParaRPr i="1" sz="13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8"/>
          <p:cNvSpPr txBox="1"/>
          <p:nvPr/>
        </p:nvSpPr>
        <p:spPr>
          <a:xfrm>
            <a:off x="0" y="0"/>
            <a:ext cx="9144000" cy="4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0" lIns="360000" spcFirstLastPara="1" rIns="360000" wrap="square" tIns="180000">
            <a:no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val text by remember { mutableStateOf&lt;T&gt;(initialValue) }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TextField (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value = text,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onChange = { newText -&gt; text = newText }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@Model class Book{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var title = “”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fun changeTitle(value: String){ title = value }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...</a:t>
            </a:r>
            <a:endParaRPr sz="120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var viewModelInComposable = viewModel&lt;MyViewModel&gt;()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var viewModelInView = viewModels&lt;MyViewModel&gt;()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	var sharedViewModelInView = activityViewModels&lt;MyViewModel&gt;()</a:t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2" name="Google Shape;202;p38"/>
          <p:cNvSpPr txBox="1"/>
          <p:nvPr>
            <p:ph idx="1" type="body"/>
          </p:nvPr>
        </p:nvSpPr>
        <p:spPr>
          <a:xfrm>
            <a:off x="57150" y="4696825"/>
            <a:ext cx="19401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1900"/>
              <a:t>LIFECYCLE</a:t>
            </a:r>
            <a:r>
              <a:rPr b="1" lang="ja" sz="1900"/>
              <a:t> </a:t>
            </a:r>
            <a:endParaRPr b="1" sz="19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9"/>
          <p:cNvSpPr txBox="1"/>
          <p:nvPr/>
        </p:nvSpPr>
        <p:spPr>
          <a:xfrm>
            <a:off x="0" y="553600"/>
            <a:ext cx="9144000" cy="4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/>
              <a:t>Theming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/>
              <a:t>Layout Inspection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/>
              <a:t>Reactive Structure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/>
              <a:t>3rd Party Libraries</a:t>
            </a:r>
            <a:endParaRPr sz="3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0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Take note of: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1"/>
          <p:cNvSpPr txBox="1"/>
          <p:nvPr/>
        </p:nvSpPr>
        <p:spPr>
          <a:xfrm>
            <a:off x="460950" y="700750"/>
            <a:ext cx="8222100" cy="40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ja" sz="27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Do not paraphrase the View system</a:t>
            </a:r>
            <a:endParaRPr b="1" sz="27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ja" sz="27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Decouple composables for reusability</a:t>
            </a:r>
            <a:endParaRPr b="1" sz="27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ja" sz="27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Stay up to date</a:t>
            </a:r>
            <a:endParaRPr b="1" sz="27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2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Demo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3"/>
          <p:cNvSpPr txBox="1"/>
          <p:nvPr/>
        </p:nvSpPr>
        <p:spPr>
          <a:xfrm>
            <a:off x="1653775" y="469500"/>
            <a:ext cx="6996600" cy="421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Q</a:t>
            </a:r>
            <a:r>
              <a:rPr lang="ja" sz="36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uestions?</a:t>
            </a:r>
            <a:endParaRPr sz="36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This demo:</a:t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https://github.com/muth0mi/Android254-Jetpack-Compose</a:t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Official Sample:</a:t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https://github.com/android/compose-samples</a:t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Mitch Tabian:</a:t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MVVM Recipe App</a:t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Updates: </a:t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https://twitter.com/ChrisBanes</a:t>
            </a:r>
            <a:endParaRPr sz="15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/>
        </p:nvSpPr>
        <p:spPr>
          <a:xfrm>
            <a:off x="2761350" y="1274525"/>
            <a:ext cx="3621300" cy="7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Oliver</a:t>
            </a:r>
            <a:r>
              <a:rPr lang="ja" sz="36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Muthomi</a:t>
            </a:r>
            <a:endParaRPr sz="36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2" name="Google Shape;132;p26"/>
          <p:cNvSpPr txBox="1"/>
          <p:nvPr/>
        </p:nvSpPr>
        <p:spPr>
          <a:xfrm>
            <a:off x="2253150" y="2173325"/>
            <a:ext cx="4637700" cy="7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latin typeface="Roboto"/>
                <a:ea typeface="Roboto"/>
                <a:cs typeface="Roboto"/>
                <a:sym typeface="Roboto"/>
              </a:rPr>
              <a:t>Interested With Everything Software 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33;p26"/>
          <p:cNvSpPr txBox="1"/>
          <p:nvPr/>
        </p:nvSpPr>
        <p:spPr>
          <a:xfrm>
            <a:off x="2833800" y="2934536"/>
            <a:ext cx="3476400" cy="71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Twitter: @</a:t>
            </a:r>
            <a:r>
              <a:rPr lang="ja" sz="1800">
                <a:solidFill>
                  <a:schemeClr val="dk1"/>
                </a:solidFill>
              </a:rPr>
              <a:t>muth0mi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What Is Jetpack Compose?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8"/>
          <p:cNvPicPr preferRelativeResize="0"/>
          <p:nvPr/>
        </p:nvPicPr>
        <p:blipFill rotWithShape="1">
          <a:blip r:embed="rId3">
            <a:alphaModFix/>
          </a:blip>
          <a:srcRect b="0" l="0" r="0" t="1729"/>
          <a:stretch/>
        </p:blipFill>
        <p:spPr>
          <a:xfrm>
            <a:off x="3505963" y="305725"/>
            <a:ext cx="2132076" cy="2266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8"/>
          <p:cNvSpPr txBox="1"/>
          <p:nvPr/>
        </p:nvSpPr>
        <p:spPr>
          <a:xfrm>
            <a:off x="42050" y="2871750"/>
            <a:ext cx="9144000" cy="9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/>
              <a:t>Android Toolkit for building native UI</a:t>
            </a:r>
            <a:br>
              <a:rPr lang="ja" sz="3600"/>
            </a:br>
            <a:r>
              <a:rPr lang="ja" sz="3600"/>
              <a:t> </a:t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/>
        </p:nvSpPr>
        <p:spPr>
          <a:xfrm>
            <a:off x="460950" y="525575"/>
            <a:ext cx="82221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rPr>
              <a:t>Perks Over The View System</a:t>
            </a:r>
            <a:endParaRPr sz="4800">
              <a:solidFill>
                <a:srgbClr val="42424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0" name="Google Shape;150;p29"/>
          <p:cNvSpPr txBox="1"/>
          <p:nvPr/>
        </p:nvSpPr>
        <p:spPr>
          <a:xfrm>
            <a:off x="460950" y="1779925"/>
            <a:ext cx="8222100" cy="30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000"/>
              <a:buFont typeface="Roboto"/>
              <a:buChar char="●"/>
            </a:pPr>
            <a:r>
              <a:rPr b="1" lang="ja" sz="20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Significantly Lesser Code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No more adapters, No more recylerviews, No complicated layouts, ...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Lesser bugs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Easier maintainance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/>
        </p:nvSpPr>
        <p:spPr>
          <a:xfrm>
            <a:off x="460950" y="525575"/>
            <a:ext cx="82221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rPr>
              <a:t>Perks Over The View System</a:t>
            </a:r>
            <a:endParaRPr sz="4800">
              <a:solidFill>
                <a:srgbClr val="42424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6" name="Google Shape;156;p30"/>
          <p:cNvSpPr txBox="1"/>
          <p:nvPr/>
        </p:nvSpPr>
        <p:spPr>
          <a:xfrm>
            <a:off x="460950" y="1779925"/>
            <a:ext cx="8222100" cy="30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000"/>
              <a:buFont typeface="Roboto"/>
              <a:buChar char="●"/>
            </a:pPr>
            <a:r>
              <a:rPr b="1" lang="ja" sz="20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Declarative (Intuitive)</a:t>
            </a:r>
            <a:r>
              <a:rPr b="1" lang="ja" sz="20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 UI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UI is in sync with state at all times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As app state changes, your UI automatically updates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/>
        </p:nvSpPr>
        <p:spPr>
          <a:xfrm>
            <a:off x="460950" y="525575"/>
            <a:ext cx="82221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rPr>
              <a:t>Perks Over The View System</a:t>
            </a:r>
            <a:endParaRPr sz="4800">
              <a:solidFill>
                <a:srgbClr val="42424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2" name="Google Shape;162;p31"/>
          <p:cNvSpPr txBox="1"/>
          <p:nvPr/>
        </p:nvSpPr>
        <p:spPr>
          <a:xfrm>
            <a:off x="460950" y="1779925"/>
            <a:ext cx="8222100" cy="30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000"/>
              <a:buFont typeface="Roboto"/>
              <a:buChar char="●"/>
            </a:pPr>
            <a:r>
              <a:rPr b="1" lang="ja" sz="20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Interoperparability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Can </a:t>
            </a: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integrate</a:t>
            </a: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 into an existing view system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Share components with view system, eg a Custom View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Integrate</a:t>
            </a: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 Activities And Fragments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/>
          <p:nvPr/>
        </p:nvSpPr>
        <p:spPr>
          <a:xfrm>
            <a:off x="460950" y="525575"/>
            <a:ext cx="82221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rPr>
              <a:t>Perks Over The View System</a:t>
            </a:r>
            <a:endParaRPr sz="4800">
              <a:solidFill>
                <a:srgbClr val="42424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8" name="Google Shape;168;p32"/>
          <p:cNvSpPr txBox="1"/>
          <p:nvPr/>
        </p:nvSpPr>
        <p:spPr>
          <a:xfrm>
            <a:off x="460950" y="1779925"/>
            <a:ext cx="8222100" cy="30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000"/>
              <a:buFont typeface="Roboto"/>
              <a:buChar char="●"/>
            </a:pPr>
            <a:r>
              <a:rPr b="1" lang="ja" sz="20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Un-bundled from OS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Remember the switch from HALO to Material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Possibility of crossing platforms Eg, JB Compose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/>
          <p:nvPr/>
        </p:nvSpPr>
        <p:spPr>
          <a:xfrm>
            <a:off x="460950" y="525575"/>
            <a:ext cx="82221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rPr>
              <a:t>Perks Over The View System</a:t>
            </a:r>
            <a:endParaRPr sz="4800">
              <a:solidFill>
                <a:srgbClr val="42424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4" name="Google Shape;174;p33"/>
          <p:cNvSpPr txBox="1"/>
          <p:nvPr/>
        </p:nvSpPr>
        <p:spPr>
          <a:xfrm>
            <a:off x="460950" y="1779925"/>
            <a:ext cx="8222100" cy="30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37373"/>
              </a:buClr>
              <a:buSzPts val="2000"/>
              <a:buFont typeface="Roboto"/>
              <a:buChar char="●"/>
            </a:pPr>
            <a:r>
              <a:rPr b="1" lang="ja" sz="20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POWERFUL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One language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Theming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ja" sz="15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rPr>
              <a:t>UI Testing</a:t>
            </a:r>
            <a:endParaRPr sz="1500">
              <a:solidFill>
                <a:srgbClr val="73737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